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Nunito"/>
      <p:regular r:id="rId43"/>
      <p:bold r:id="rId44"/>
      <p:italic r:id="rId45"/>
      <p:boldItalic r:id="rId46"/>
    </p:embeddedFont>
    <p:embeddedFont>
      <p:font typeface="Nunito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ixznj/sYDPU6Fo2vQqqLdl0Hg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NunitoMedium-bold.fntdata"/><Relationship Id="rId47" Type="http://schemas.openxmlformats.org/officeDocument/2006/relationships/font" Target="fonts/NunitoMedium-regular.fntdata"/><Relationship Id="rId49" Type="http://schemas.openxmlformats.org/officeDocument/2006/relationships/font" Target="fonts/Nunito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Nunito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0" name="Google Shape;30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2" name="Google Shape;33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1" name="Google Shape;36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3" name="Google Shape;43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0" name="Google Shape;48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2" name="Google Shape;49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7" name="Google Shape;52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46b84972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146b849726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a22b8cffa_1_8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14a22b8cffa_1_8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14a22b8cffa_1_8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14a22b8cffa_1_8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14a22b8cffa_1_8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a22b8cffa_1_9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14a22b8cffa_1_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14a22b8cffa_1_9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14a22b8cffa_1_9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14a22b8cffa_1_9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a22b8cffa_1_10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14a22b8cffa_1_10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14a22b8cffa_1_10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4a22b8cffa_1_10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14a22b8cffa_1_10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a22b8cffa_1_10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4a22b8cffa_1_10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14a22b8cffa_1_10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14a22b8cffa_1_10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14a22b8cffa_1_10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14a22b8cffa_1_10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a22b8cffa_1_11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14a22b8cffa_1_114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14a22b8cffa_1_114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14a22b8cffa_1_114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14a22b8cffa_1_114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14a22b8cffa_1_1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14a22b8cffa_1_1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14a22b8cffa_1_1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4a22b8cffa_1_1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14a22b8cffa_1_1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14a22b8cffa_1_1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14a22b8cffa_1_1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a22b8cffa_1_12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14a22b8cffa_1_12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14a22b8cffa_1_1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a22b8cffa_1_132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14a22b8cffa_1_132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14a22b8cffa_1_13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14a22b8cffa_1_13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14a22b8cffa_1_13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14a22b8cffa_1_1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a22b8cffa_1_139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14a22b8cffa_1_139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g14a22b8cffa_1_13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14a22b8cffa_1_1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14a22b8cffa_1_1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14a22b8cffa_1_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4a22b8cffa_1_1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14a22b8cffa_1_14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14a22b8cffa_1_1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14a22b8cffa_1_1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14a22b8cffa_1_1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a22b8cffa_1_15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14a22b8cffa_1_15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14a22b8cffa_1_15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14a22b8cffa_1_15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14a22b8cffa_1_1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a22b8cffa_1_8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14a22b8cffa_1_8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14a22b8cffa_1_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14a22b8cffa_1_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14a22b8cffa_1_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gif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1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7.png"/><Relationship Id="rId5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37.png"/><Relationship Id="rId6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49.png"/><Relationship Id="rId5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67.png"/><Relationship Id="rId5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66.png"/><Relationship Id="rId5" Type="http://schemas.openxmlformats.org/officeDocument/2006/relationships/image" Target="../media/image6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7.gif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5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56.png"/><Relationship Id="rId5" Type="http://schemas.openxmlformats.org/officeDocument/2006/relationships/image" Target="../media/image6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68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76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56.png"/><Relationship Id="rId8" Type="http://schemas.openxmlformats.org/officeDocument/2006/relationships/image" Target="../media/image6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73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7" Type="http://schemas.openxmlformats.org/officeDocument/2006/relationships/image" Target="../media/image56.png"/><Relationship Id="rId8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/>
        </p:nvSpPr>
        <p:spPr>
          <a:xfrm>
            <a:off x="1784350" y="1187638"/>
            <a:ext cx="3905400" cy="4524300"/>
          </a:xfrm>
          <a:prstGeom prst="rect">
            <a:avLst/>
          </a:prstGeom>
          <a:solidFill>
            <a:srgbClr val="A8DBD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AB8EC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AB8EC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AB8EC3"/>
                </a:solidFill>
                <a:latin typeface="Arial"/>
                <a:ea typeface="Arial"/>
                <a:cs typeface="Arial"/>
                <a:sym typeface="Arial"/>
              </a:rPr>
              <a:t>DESTRUCTURING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AB8EC3"/>
                </a:solidFill>
                <a:latin typeface="Arial"/>
                <a:ea typeface="Arial"/>
                <a:cs typeface="Arial"/>
                <a:sym typeface="Arial"/>
              </a:rPr>
              <a:t>NESTED OBJECT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AB8EC3"/>
                </a:solidFill>
                <a:latin typeface="Arial"/>
                <a:ea typeface="Arial"/>
                <a:cs typeface="Arial"/>
                <a:sym typeface="Arial"/>
              </a:rPr>
              <a:t>DOT NOTATION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AB8EC3"/>
                </a:solidFill>
                <a:latin typeface="Arial"/>
                <a:ea typeface="Arial"/>
                <a:cs typeface="Arial"/>
                <a:sym typeface="Arial"/>
              </a:rPr>
              <a:t>BRACKET NOTATION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AB8EC3"/>
                </a:solidFill>
                <a:latin typeface="Arial"/>
                <a:ea typeface="Arial"/>
                <a:cs typeface="Arial"/>
                <a:sym typeface="Arial"/>
              </a:rPr>
              <a:t>OPTIONAL CHAINING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AB8EC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AB8E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73800" y="1187638"/>
            <a:ext cx="54864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5051" y="752138"/>
            <a:ext cx="4722550" cy="5395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"/>
          <p:cNvPicPr preferRelativeResize="0"/>
          <p:nvPr/>
        </p:nvPicPr>
        <p:blipFill rotWithShape="1">
          <a:blip r:embed="rId5">
            <a:alphaModFix/>
          </a:blip>
          <a:srcRect b="0" l="0" r="69191" t="0"/>
          <a:stretch/>
        </p:blipFill>
        <p:spPr>
          <a:xfrm>
            <a:off x="0" y="-28875"/>
            <a:ext cx="2743250" cy="50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"/>
          <p:cNvPicPr preferRelativeResize="0"/>
          <p:nvPr/>
        </p:nvPicPr>
        <p:blipFill rotWithShape="1">
          <a:blip r:embed="rId5">
            <a:alphaModFix/>
          </a:blip>
          <a:srcRect b="0" l="31695" r="-627" t="0"/>
          <a:stretch/>
        </p:blipFill>
        <p:spPr>
          <a:xfrm>
            <a:off x="3864226" y="47325"/>
            <a:ext cx="840397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1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1"/>
          <p:cNvPicPr preferRelativeResize="0"/>
          <p:nvPr/>
        </p:nvPicPr>
        <p:blipFill rotWithShape="1">
          <a:blip r:embed="rId4">
            <a:alphaModFix/>
          </a:blip>
          <a:srcRect b="10000" l="10186" r="9813" t="38148"/>
          <a:stretch/>
        </p:blipFill>
        <p:spPr>
          <a:xfrm>
            <a:off x="2332863" y="1452287"/>
            <a:ext cx="7526274" cy="48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1"/>
          <p:cNvPicPr preferRelativeResize="0"/>
          <p:nvPr/>
        </p:nvPicPr>
        <p:blipFill rotWithShape="1">
          <a:blip r:embed="rId5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12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2"/>
          <p:cNvPicPr preferRelativeResize="0"/>
          <p:nvPr/>
        </p:nvPicPr>
        <p:blipFill rotWithShape="1">
          <a:blip r:embed="rId4">
            <a:alphaModFix/>
          </a:blip>
          <a:srcRect b="0" l="0" r="28536" t="0"/>
          <a:stretch/>
        </p:blipFill>
        <p:spPr>
          <a:xfrm>
            <a:off x="1743700" y="1652875"/>
            <a:ext cx="8704601" cy="41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2"/>
          <p:cNvPicPr preferRelativeResize="0"/>
          <p:nvPr/>
        </p:nvPicPr>
        <p:blipFill rotWithShape="1">
          <a:blip r:embed="rId5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13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3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5450" y="776288"/>
            <a:ext cx="66865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6">
            <a:alphaModFix/>
          </a:blip>
          <a:srcRect b="0" l="0" r="21603" t="0"/>
          <a:stretch/>
        </p:blipFill>
        <p:spPr>
          <a:xfrm>
            <a:off x="1060449" y="2524123"/>
            <a:ext cx="5551667" cy="260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7">
            <a:alphaModFix/>
          </a:blip>
          <a:srcRect b="0" l="0" r="6796" t="0"/>
          <a:stretch/>
        </p:blipFill>
        <p:spPr>
          <a:xfrm>
            <a:off x="7054079" y="2536823"/>
            <a:ext cx="4233921" cy="127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54079" y="4097337"/>
            <a:ext cx="4248979" cy="98266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3"/>
          <p:cNvSpPr txBox="1"/>
          <p:nvPr/>
        </p:nvSpPr>
        <p:spPr>
          <a:xfrm>
            <a:off x="9385300" y="6488668"/>
            <a:ext cx="280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greenroots.info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4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4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14"/>
          <p:cNvSpPr txBox="1"/>
          <p:nvPr/>
        </p:nvSpPr>
        <p:spPr>
          <a:xfrm>
            <a:off x="9385300" y="6488668"/>
            <a:ext cx="280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greenroots.info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8775" y="760412"/>
            <a:ext cx="67532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900" y="2060575"/>
            <a:ext cx="53340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64375" y="2390775"/>
            <a:ext cx="39814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064375" y="3121331"/>
            <a:ext cx="39814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5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5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5"/>
          <p:cNvSpPr txBox="1"/>
          <p:nvPr/>
        </p:nvSpPr>
        <p:spPr>
          <a:xfrm>
            <a:off x="9385300" y="6488668"/>
            <a:ext cx="280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greenroots.info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1" name="Google Shape;28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8775" y="760412"/>
            <a:ext cx="6753225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4900" y="2060575"/>
            <a:ext cx="5334000" cy="367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62800" y="2633384"/>
            <a:ext cx="3886200" cy="676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5"/>
          <p:cNvGrpSpPr/>
          <p:nvPr/>
        </p:nvGrpSpPr>
        <p:grpSpPr>
          <a:xfrm>
            <a:off x="7162800" y="3497669"/>
            <a:ext cx="3886200" cy="1760131"/>
            <a:chOff x="4508500" y="5626100"/>
            <a:chExt cx="2832101" cy="1272917"/>
          </a:xfrm>
        </p:grpSpPr>
        <p:pic>
          <p:nvPicPr>
            <p:cNvPr id="285" name="Google Shape;285;p1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08500" y="6146542"/>
              <a:ext cx="2819400" cy="75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15"/>
            <p:cNvPicPr preferRelativeResize="0"/>
            <p:nvPr/>
          </p:nvPicPr>
          <p:blipFill rotWithShape="1">
            <a:blip r:embed="rId9">
              <a:alphaModFix/>
            </a:blip>
            <a:srcRect b="76401" l="0" r="25479" t="682"/>
            <a:stretch/>
          </p:blipFill>
          <p:spPr>
            <a:xfrm>
              <a:off x="4508501" y="5626100"/>
              <a:ext cx="2832100" cy="5238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6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6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16"/>
          <p:cNvSpPr txBox="1"/>
          <p:nvPr/>
        </p:nvSpPr>
        <p:spPr>
          <a:xfrm>
            <a:off x="9385300" y="6488668"/>
            <a:ext cx="280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greenroots.info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6975" y="1066801"/>
            <a:ext cx="59150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69002" y="2451100"/>
            <a:ext cx="4907973" cy="27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02399" y="2636064"/>
            <a:ext cx="4916581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02399" y="3967203"/>
            <a:ext cx="4916581" cy="1026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8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8"/>
          <p:cNvGrpSpPr/>
          <p:nvPr/>
        </p:nvGrpSpPr>
        <p:grpSpPr>
          <a:xfrm>
            <a:off x="2085120" y="1915080"/>
            <a:ext cx="8021629" cy="3027736"/>
            <a:chOff x="6891337" y="710761"/>
            <a:chExt cx="2196443" cy="741075"/>
          </a:xfrm>
        </p:grpSpPr>
        <p:grpSp>
          <p:nvGrpSpPr>
            <p:cNvPr id="304" name="Google Shape;304;p18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05" name="Google Shape;305;p18"/>
              <p:cNvPicPr preferRelativeResize="0"/>
              <p:nvPr/>
            </p:nvPicPr>
            <p:blipFill rotWithShape="1">
              <a:blip r:embed="rId4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6" name="Google Shape;306;p18"/>
              <p:cNvSpPr/>
              <p:nvPr/>
            </p:nvSpPr>
            <p:spPr>
              <a:xfrm>
                <a:off x="7545882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07" name="Google Shape;307;p18"/>
            <p:cNvPicPr preferRelativeResize="0"/>
            <p:nvPr/>
          </p:nvPicPr>
          <p:blipFill rotWithShape="1">
            <a:blip r:embed="rId4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9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19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14" name="Google Shape;314;p19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15" name="Google Shape;315;p19"/>
              <p:cNvPicPr preferRelativeResize="0"/>
              <p:nvPr/>
            </p:nvPicPr>
            <p:blipFill rotWithShape="1">
              <a:blip r:embed="rId4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6" name="Google Shape;316;p19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17" name="Google Shape;317;p19"/>
            <p:cNvPicPr preferRelativeResize="0"/>
            <p:nvPr/>
          </p:nvPicPr>
          <p:blipFill rotWithShape="1">
            <a:blip r:embed="rId4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18" name="Google Shape;318;p19"/>
          <p:cNvPicPr preferRelativeResize="0"/>
          <p:nvPr/>
        </p:nvPicPr>
        <p:blipFill rotWithShape="1">
          <a:blip r:embed="rId5">
            <a:alphaModFix/>
          </a:blip>
          <a:srcRect b="37833" l="4381" r="6135" t="19729"/>
          <a:stretch/>
        </p:blipFill>
        <p:spPr>
          <a:xfrm>
            <a:off x="985163" y="2326663"/>
            <a:ext cx="10221674" cy="22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0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0"/>
          <p:cNvPicPr preferRelativeResize="0"/>
          <p:nvPr/>
        </p:nvPicPr>
        <p:blipFill rotWithShape="1">
          <a:blip r:embed="rId4">
            <a:alphaModFix/>
          </a:blip>
          <a:srcRect b="40754" l="7078" r="7520" t="33999"/>
          <a:stretch/>
        </p:blipFill>
        <p:spPr>
          <a:xfrm>
            <a:off x="906972" y="2387600"/>
            <a:ext cx="10377136" cy="172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5" name="Google Shape;325;p20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26" name="Google Shape;326;p20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27" name="Google Shape;327;p20"/>
              <p:cNvPicPr preferRelativeResize="0"/>
              <p:nvPr/>
            </p:nvPicPr>
            <p:blipFill rotWithShape="1">
              <a:blip r:embed="rId5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8" name="Google Shape;328;p20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29" name="Google Shape;329;p20"/>
            <p:cNvPicPr preferRelativeResize="0"/>
            <p:nvPr/>
          </p:nvPicPr>
          <p:blipFill rotWithShape="1">
            <a:blip r:embed="rId5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1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21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36" name="Google Shape;336;p21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37" name="Google Shape;337;p21"/>
              <p:cNvPicPr preferRelativeResize="0"/>
              <p:nvPr/>
            </p:nvPicPr>
            <p:blipFill rotWithShape="1">
              <a:blip r:embed="rId4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8" name="Google Shape;338;p21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39" name="Google Shape;339;p21"/>
            <p:cNvPicPr preferRelativeResize="0"/>
            <p:nvPr/>
          </p:nvPicPr>
          <p:blipFill rotWithShape="1">
            <a:blip r:embed="rId4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40" name="Google Shape;340;p21"/>
          <p:cNvPicPr preferRelativeResize="0"/>
          <p:nvPr/>
        </p:nvPicPr>
        <p:blipFill rotWithShape="1">
          <a:blip r:embed="rId5">
            <a:alphaModFix/>
          </a:blip>
          <a:srcRect b="25195" l="5964" r="20800" t="21729"/>
          <a:stretch/>
        </p:blipFill>
        <p:spPr>
          <a:xfrm>
            <a:off x="1061462" y="1879600"/>
            <a:ext cx="10069074" cy="28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"/>
          <p:cNvPicPr preferRelativeResize="0"/>
          <p:nvPr/>
        </p:nvPicPr>
        <p:blipFill rotWithShape="1">
          <a:blip r:embed="rId4">
            <a:alphaModFix/>
          </a:blip>
          <a:srcRect b="0" l="0" r="0" t="1421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"/>
          <p:cNvSpPr txBox="1"/>
          <p:nvPr/>
        </p:nvSpPr>
        <p:spPr>
          <a:xfrm>
            <a:off x="6324600" y="927100"/>
            <a:ext cx="50165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13FBF"/>
                </a:solidFill>
                <a:latin typeface="Algerian"/>
                <a:ea typeface="Algerian"/>
                <a:cs typeface="Algerian"/>
                <a:sym typeface="Algerian"/>
              </a:rPr>
              <a:t>Destructuring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13FBF"/>
                </a:solidFill>
                <a:latin typeface="Algerian"/>
                <a:ea typeface="Algerian"/>
                <a:cs typeface="Algerian"/>
                <a:sym typeface="Algerian"/>
              </a:rPr>
              <a:t>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13FBF"/>
                </a:solidFill>
                <a:latin typeface="Algerian"/>
                <a:ea typeface="Algerian"/>
                <a:cs typeface="Algerian"/>
                <a:sym typeface="Algerian"/>
              </a:rPr>
              <a:t>JavaScript</a:t>
            </a:r>
            <a:endParaRPr b="1" i="0" sz="4400" u="none" cap="none" strike="noStrike">
              <a:solidFill>
                <a:srgbClr val="013FBF"/>
              </a:solidFill>
              <a:latin typeface="Algerian"/>
              <a:ea typeface="Algerian"/>
              <a:cs typeface="Algerian"/>
              <a:sym typeface="Algeri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 rotWithShape="1">
          <a:blip r:embed="rId4">
            <a:alphaModFix/>
          </a:blip>
          <a:srcRect b="0" l="0" r="10632" t="0"/>
          <a:stretch/>
        </p:blipFill>
        <p:spPr>
          <a:xfrm>
            <a:off x="1911526" y="972525"/>
            <a:ext cx="3573356" cy="23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2"/>
          <p:cNvPicPr preferRelativeResize="0"/>
          <p:nvPr/>
        </p:nvPicPr>
        <p:blipFill rotWithShape="1">
          <a:blip r:embed="rId5">
            <a:alphaModFix/>
          </a:blip>
          <a:srcRect b="0" l="0" r="24040" t="0"/>
          <a:stretch/>
        </p:blipFill>
        <p:spPr>
          <a:xfrm>
            <a:off x="6738792" y="972525"/>
            <a:ext cx="3564224" cy="23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2"/>
          <p:cNvPicPr preferRelativeResize="0"/>
          <p:nvPr/>
        </p:nvPicPr>
        <p:blipFill rotWithShape="1">
          <a:blip r:embed="rId6">
            <a:alphaModFix/>
          </a:blip>
          <a:srcRect b="0" l="1" r="18917" t="0"/>
          <a:stretch/>
        </p:blipFill>
        <p:spPr>
          <a:xfrm>
            <a:off x="6738793" y="4148694"/>
            <a:ext cx="3573357" cy="2339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2"/>
          <p:cNvPicPr preferRelativeResize="0"/>
          <p:nvPr/>
        </p:nvPicPr>
        <p:blipFill rotWithShape="1">
          <a:blip r:embed="rId7">
            <a:alphaModFix/>
          </a:blip>
          <a:srcRect b="0" l="0" r="18062" t="0"/>
          <a:stretch/>
        </p:blipFill>
        <p:spPr>
          <a:xfrm>
            <a:off x="1911525" y="4148694"/>
            <a:ext cx="3573357" cy="233998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2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1" name="Google Shape;351;p22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52" name="Google Shape;352;p22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53" name="Google Shape;353;p22"/>
              <p:cNvPicPr preferRelativeResize="0"/>
              <p:nvPr/>
            </p:nvPicPr>
            <p:blipFill rotWithShape="1">
              <a:blip r:embed="rId8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54" name="Google Shape;354;p22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5" name="Google Shape;355;p22"/>
            <p:cNvPicPr preferRelativeResize="0"/>
            <p:nvPr/>
          </p:nvPicPr>
          <p:blipFill rotWithShape="1">
            <a:blip r:embed="rId8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356" name="Google Shape;356;p22"/>
          <p:cNvCxnSpPr>
            <a:stCxn id="346" idx="3"/>
            <a:endCxn id="347" idx="1"/>
          </p:cNvCxnSpPr>
          <p:nvPr/>
        </p:nvCxnSpPr>
        <p:spPr>
          <a:xfrm>
            <a:off x="5484882" y="2142515"/>
            <a:ext cx="1254000" cy="0"/>
          </a:xfrm>
          <a:prstGeom prst="straightConnector1">
            <a:avLst/>
          </a:prstGeom>
          <a:noFill/>
          <a:ln cap="flat" cmpd="sng" w="76200">
            <a:solidFill>
              <a:srgbClr val="BA595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7" name="Google Shape;357;p22"/>
          <p:cNvCxnSpPr>
            <a:stCxn id="347" idx="2"/>
            <a:endCxn id="348" idx="0"/>
          </p:cNvCxnSpPr>
          <p:nvPr/>
        </p:nvCxnSpPr>
        <p:spPr>
          <a:xfrm>
            <a:off x="8520904" y="3312505"/>
            <a:ext cx="4500" cy="836100"/>
          </a:xfrm>
          <a:prstGeom prst="straightConnector1">
            <a:avLst/>
          </a:prstGeom>
          <a:noFill/>
          <a:ln cap="flat" cmpd="sng" w="76200">
            <a:solidFill>
              <a:srgbClr val="BA595E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8" name="Google Shape;358;p22"/>
          <p:cNvCxnSpPr>
            <a:stCxn id="348" idx="1"/>
            <a:endCxn id="349" idx="3"/>
          </p:cNvCxnSpPr>
          <p:nvPr/>
        </p:nvCxnSpPr>
        <p:spPr>
          <a:xfrm rot="10800000">
            <a:off x="5484793" y="5318684"/>
            <a:ext cx="1254000" cy="0"/>
          </a:xfrm>
          <a:prstGeom prst="straightConnector1">
            <a:avLst/>
          </a:prstGeom>
          <a:noFill/>
          <a:ln cap="flat" cmpd="sng" w="76200">
            <a:solidFill>
              <a:srgbClr val="BA595E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23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3"/>
          <p:cNvPicPr preferRelativeResize="0"/>
          <p:nvPr/>
        </p:nvPicPr>
        <p:blipFill rotWithShape="1">
          <a:blip r:embed="rId4">
            <a:alphaModFix/>
          </a:blip>
          <a:srcRect b="0" l="0" r="21537" t="0"/>
          <a:stretch/>
        </p:blipFill>
        <p:spPr>
          <a:xfrm>
            <a:off x="6478430" y="1842726"/>
            <a:ext cx="4303722" cy="289582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23"/>
          <p:cNvSpPr/>
          <p:nvPr/>
        </p:nvSpPr>
        <p:spPr>
          <a:xfrm>
            <a:off x="6478430" y="1414155"/>
            <a:ext cx="2306689" cy="428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Swapping Values: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66" name="Google Shape;366;p23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" name="Google Shape;367;p23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68" name="Google Shape;368;p23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69" name="Google Shape;369;p23"/>
              <p:cNvPicPr preferRelativeResize="0"/>
              <p:nvPr/>
            </p:nvPicPr>
            <p:blipFill rotWithShape="1">
              <a:blip r:embed="rId5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0" name="Google Shape;370;p23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1" name="Google Shape;371;p23"/>
            <p:cNvPicPr preferRelativeResize="0"/>
            <p:nvPr/>
          </p:nvPicPr>
          <p:blipFill rotWithShape="1">
            <a:blip r:embed="rId5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72" name="Google Shape;372;p23"/>
          <p:cNvPicPr preferRelativeResize="0"/>
          <p:nvPr/>
        </p:nvPicPr>
        <p:blipFill rotWithShape="1">
          <a:blip r:embed="rId6">
            <a:alphaModFix/>
          </a:blip>
          <a:srcRect b="0" l="0" r="22046" t="0"/>
          <a:stretch/>
        </p:blipFill>
        <p:spPr>
          <a:xfrm>
            <a:off x="1279378" y="1870007"/>
            <a:ext cx="4244879" cy="286854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3"/>
          <p:cNvSpPr/>
          <p:nvPr/>
        </p:nvSpPr>
        <p:spPr>
          <a:xfrm>
            <a:off x="1284275" y="1414150"/>
            <a:ext cx="45342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Assign variables with a default value: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74" name="Google Shape;374;p23"/>
          <p:cNvCxnSpPr>
            <a:stCxn id="372" idx="3"/>
            <a:endCxn id="364" idx="1"/>
          </p:cNvCxnSpPr>
          <p:nvPr/>
        </p:nvCxnSpPr>
        <p:spPr>
          <a:xfrm flipH="1" rot="10800000">
            <a:off x="5524257" y="3290780"/>
            <a:ext cx="954300" cy="13500"/>
          </a:xfrm>
          <a:prstGeom prst="straightConnector1">
            <a:avLst/>
          </a:prstGeom>
          <a:noFill/>
          <a:ln cap="flat" cmpd="sng" w="76200">
            <a:solidFill>
              <a:srgbClr val="BA595E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8414" y="2224973"/>
            <a:ext cx="7205382" cy="312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4"/>
          <p:cNvSpPr/>
          <p:nvPr/>
        </p:nvSpPr>
        <p:spPr>
          <a:xfrm>
            <a:off x="2498414" y="1591230"/>
            <a:ext cx="4453279" cy="633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Skipping Items in an Array: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2" name="Google Shape;382;p24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3" name="Google Shape;383;p24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84" name="Google Shape;384;p24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85" name="Google Shape;385;p24"/>
              <p:cNvPicPr preferRelativeResize="0"/>
              <p:nvPr/>
            </p:nvPicPr>
            <p:blipFill rotWithShape="1">
              <a:blip r:embed="rId5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6" name="Google Shape;386;p24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87" name="Google Shape;387;p24"/>
            <p:cNvPicPr preferRelativeResize="0"/>
            <p:nvPr/>
          </p:nvPicPr>
          <p:blipFill rotWithShape="1">
            <a:blip r:embed="rId5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5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5"/>
          <p:cNvSpPr/>
          <p:nvPr/>
        </p:nvSpPr>
        <p:spPr>
          <a:xfrm>
            <a:off x="2229048" y="1290636"/>
            <a:ext cx="5093358" cy="563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Destructuring with Functions: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94" name="Google Shape;394;p25"/>
          <p:cNvPicPr preferRelativeResize="0"/>
          <p:nvPr/>
        </p:nvPicPr>
        <p:blipFill rotWithShape="1">
          <a:blip r:embed="rId4">
            <a:alphaModFix/>
          </a:blip>
          <a:srcRect b="0" l="0" r="8927" t="0"/>
          <a:stretch/>
        </p:blipFill>
        <p:spPr>
          <a:xfrm>
            <a:off x="2229048" y="1854019"/>
            <a:ext cx="7474748" cy="363238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5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6" name="Google Shape;396;p25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397" name="Google Shape;397;p25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398" name="Google Shape;398;p25"/>
              <p:cNvPicPr preferRelativeResize="0"/>
              <p:nvPr/>
            </p:nvPicPr>
            <p:blipFill rotWithShape="1">
              <a:blip r:embed="rId5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9" name="Google Shape;399;p25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0" name="Google Shape;400;p25"/>
            <p:cNvPicPr preferRelativeResize="0"/>
            <p:nvPr/>
          </p:nvPicPr>
          <p:blipFill rotWithShape="1">
            <a:blip r:embed="rId5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26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26"/>
          <p:cNvSpPr/>
          <p:nvPr/>
        </p:nvSpPr>
        <p:spPr>
          <a:xfrm>
            <a:off x="2129688" y="1153768"/>
            <a:ext cx="3258878" cy="659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Rest(…) operator: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4">
            <a:alphaModFix/>
          </a:blip>
          <a:srcRect b="0" l="-1" r="966" t="0"/>
          <a:stretch/>
        </p:blipFill>
        <p:spPr>
          <a:xfrm>
            <a:off x="2129688" y="1855130"/>
            <a:ext cx="7776311" cy="338220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6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26"/>
          <p:cNvGrpSpPr/>
          <p:nvPr/>
        </p:nvGrpSpPr>
        <p:grpSpPr>
          <a:xfrm>
            <a:off x="8585709" y="304361"/>
            <a:ext cx="2196443" cy="741075"/>
            <a:chOff x="6891337" y="710761"/>
            <a:chExt cx="2196443" cy="741075"/>
          </a:xfrm>
        </p:grpSpPr>
        <p:grpSp>
          <p:nvGrpSpPr>
            <p:cNvPr id="410" name="Google Shape;410;p26"/>
            <p:cNvGrpSpPr/>
            <p:nvPr/>
          </p:nvGrpSpPr>
          <p:grpSpPr>
            <a:xfrm>
              <a:off x="6891337" y="710761"/>
              <a:ext cx="2176463" cy="615110"/>
              <a:chOff x="6332537" y="667590"/>
              <a:chExt cx="2951163" cy="855196"/>
            </a:xfrm>
          </p:grpSpPr>
          <p:pic>
            <p:nvPicPr>
              <p:cNvPr id="411" name="Google Shape;411;p26"/>
              <p:cNvPicPr preferRelativeResize="0"/>
              <p:nvPr/>
            </p:nvPicPr>
            <p:blipFill rotWithShape="1">
              <a:blip r:embed="rId5">
                <a:alphaModFix/>
              </a:blip>
              <a:srcRect b="19471" l="0" r="40485" t="42694"/>
              <a:stretch/>
            </p:blipFill>
            <p:spPr>
              <a:xfrm>
                <a:off x="6332537" y="667590"/>
                <a:ext cx="2951163" cy="8551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2" name="Google Shape;412;p26"/>
              <p:cNvSpPr/>
              <p:nvPr/>
            </p:nvSpPr>
            <p:spPr>
              <a:xfrm>
                <a:off x="7556500" y="1079500"/>
                <a:ext cx="292100" cy="368300"/>
              </a:xfrm>
              <a:prstGeom prst="rect">
                <a:avLst/>
              </a:prstGeom>
              <a:solidFill>
                <a:srgbClr val="00003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13" name="Google Shape;413;p26"/>
            <p:cNvPicPr preferRelativeResize="0"/>
            <p:nvPr/>
          </p:nvPicPr>
          <p:blipFill rotWithShape="1">
            <a:blip r:embed="rId5">
              <a:alphaModFix/>
            </a:blip>
            <a:srcRect b="0" l="59038" r="0" t="7991"/>
            <a:stretch/>
          </p:blipFill>
          <p:spPr>
            <a:xfrm>
              <a:off x="8736397" y="1092035"/>
              <a:ext cx="351383" cy="359801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28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070" y="834838"/>
            <a:ext cx="8145930" cy="5305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29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9"/>
          <p:cNvPicPr preferRelativeResize="0"/>
          <p:nvPr/>
        </p:nvPicPr>
        <p:blipFill rotWithShape="1">
          <a:blip r:embed="rId4">
            <a:alphaModFix/>
          </a:blip>
          <a:srcRect b="9052" l="30621" r="27461" t="41879"/>
          <a:stretch/>
        </p:blipFill>
        <p:spPr>
          <a:xfrm rot="2390602">
            <a:off x="10362585" y="146405"/>
            <a:ext cx="1208976" cy="8809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29"/>
          <p:cNvGrpSpPr/>
          <p:nvPr/>
        </p:nvGrpSpPr>
        <p:grpSpPr>
          <a:xfrm>
            <a:off x="1471036" y="1147234"/>
            <a:ext cx="9019164" cy="4700244"/>
            <a:chOff x="1471036" y="1147234"/>
            <a:chExt cx="9019164" cy="4700244"/>
          </a:xfrm>
        </p:grpSpPr>
        <p:pic>
          <p:nvPicPr>
            <p:cNvPr id="427" name="Google Shape;427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71036" y="1147234"/>
              <a:ext cx="9019164" cy="4700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29"/>
            <p:cNvSpPr/>
            <p:nvPr/>
          </p:nvSpPr>
          <p:spPr>
            <a:xfrm>
              <a:off x="1471036" y="1147234"/>
              <a:ext cx="560964" cy="643466"/>
            </a:xfrm>
            <a:prstGeom prst="rect">
              <a:avLst/>
            </a:prstGeom>
            <a:solidFill>
              <a:srgbClr val="F0DB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3365500" y="3340100"/>
              <a:ext cx="901700" cy="157256"/>
            </a:xfrm>
            <a:prstGeom prst="rect">
              <a:avLst/>
            </a:prstGeom>
            <a:solidFill>
              <a:srgbClr val="2321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3397250" y="2794000"/>
              <a:ext cx="901700" cy="546100"/>
            </a:xfrm>
            <a:prstGeom prst="rect">
              <a:avLst/>
            </a:prstGeom>
            <a:solidFill>
              <a:srgbClr val="F0DB4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92C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30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2143" y="1204272"/>
            <a:ext cx="10307713" cy="17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 rotWithShape="1">
          <a:blip r:embed="rId5">
            <a:alphaModFix/>
          </a:blip>
          <a:srcRect b="9052" l="30621" r="27461" t="41879"/>
          <a:stretch/>
        </p:blipFill>
        <p:spPr>
          <a:xfrm rot="2390602">
            <a:off x="10362585" y="146405"/>
            <a:ext cx="1208976" cy="880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2150" y="3376705"/>
            <a:ext cx="4457700" cy="305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5725" y="3570350"/>
            <a:ext cx="5673300" cy="2671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1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8950" y="2045400"/>
            <a:ext cx="8908184" cy="27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31"/>
          <p:cNvPicPr preferRelativeResize="0"/>
          <p:nvPr/>
        </p:nvPicPr>
        <p:blipFill rotWithShape="1">
          <a:blip r:embed="rId5">
            <a:alphaModFix/>
          </a:blip>
          <a:srcRect b="9052" l="30621" r="27461" t="41879"/>
          <a:stretch/>
        </p:blipFill>
        <p:spPr>
          <a:xfrm rot="2390602">
            <a:off x="10362585" y="146405"/>
            <a:ext cx="1208976" cy="88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2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1950" y="927100"/>
            <a:ext cx="6311272" cy="503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2"/>
          <p:cNvPicPr preferRelativeResize="0"/>
          <p:nvPr/>
        </p:nvPicPr>
        <p:blipFill rotWithShape="1">
          <a:blip r:embed="rId5">
            <a:alphaModFix/>
          </a:blip>
          <a:srcRect b="9052" l="30621" r="27461" t="41879"/>
          <a:stretch/>
        </p:blipFill>
        <p:spPr>
          <a:xfrm rot="2390602">
            <a:off x="10362585" y="146405"/>
            <a:ext cx="1208976" cy="88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694" y="918027"/>
            <a:ext cx="7098412" cy="56761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3"/>
          <p:cNvGrpSpPr/>
          <p:nvPr/>
        </p:nvGrpSpPr>
        <p:grpSpPr>
          <a:xfrm>
            <a:off x="1130300" y="213176"/>
            <a:ext cx="9956800" cy="704851"/>
            <a:chOff x="1130300" y="213176"/>
            <a:chExt cx="9956800" cy="704851"/>
          </a:xfrm>
        </p:grpSpPr>
        <p:pic>
          <p:nvPicPr>
            <p:cNvPr id="178" name="Google Shape;178;p3"/>
            <p:cNvPicPr preferRelativeResize="0"/>
            <p:nvPr/>
          </p:nvPicPr>
          <p:blipFill rotWithShape="1">
            <a:blip r:embed="rId5">
              <a:alphaModFix/>
            </a:blip>
            <a:srcRect b="6631" l="50757" r="0" t="4858"/>
            <a:stretch/>
          </p:blipFill>
          <p:spPr>
            <a:xfrm>
              <a:off x="1130300" y="213176"/>
              <a:ext cx="9956800" cy="70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3"/>
            <p:cNvSpPr txBox="1"/>
            <p:nvPr/>
          </p:nvSpPr>
          <p:spPr>
            <a:xfrm>
              <a:off x="1701800" y="279335"/>
              <a:ext cx="8712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4B1B16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What is destructuring?</a:t>
              </a:r>
              <a:endParaRPr b="1" i="0" sz="3200" u="none" cap="none" strike="noStrike">
                <a:solidFill>
                  <a:srgbClr val="4B1B16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33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303" y="1035097"/>
            <a:ext cx="9317394" cy="4787806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3"/>
          <p:cNvSpPr txBox="1"/>
          <p:nvPr/>
        </p:nvSpPr>
        <p:spPr>
          <a:xfrm>
            <a:off x="2634425" y="355600"/>
            <a:ext cx="739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A4056"/>
                </a:solidFill>
                <a:latin typeface="Comic Sans MS"/>
                <a:ea typeface="Comic Sans MS"/>
                <a:cs typeface="Comic Sans MS"/>
                <a:sym typeface="Comic Sans MS"/>
              </a:rPr>
              <a:t>Dot Notation VS Bracket Notation</a:t>
            </a:r>
            <a:endParaRPr b="1" i="0" sz="3200" u="none" cap="none" strike="noStrike">
              <a:solidFill>
                <a:srgbClr val="CA405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5">
            <a:alphaModFix/>
          </a:blip>
          <a:srcRect b="6554" l="0" r="0" t="6841"/>
          <a:stretch/>
        </p:blipFill>
        <p:spPr>
          <a:xfrm>
            <a:off x="2634413" y="1845925"/>
            <a:ext cx="6923175" cy="330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4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34"/>
          <p:cNvSpPr/>
          <p:nvPr/>
        </p:nvSpPr>
        <p:spPr>
          <a:xfrm>
            <a:off x="1384250" y="2045032"/>
            <a:ext cx="45465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Medium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Dot notation is faster to write and clearer to read, easy to read.</a:t>
            </a:r>
            <a:endParaRPr b="0" i="0" sz="1400" u="none" cap="none" strike="noStrike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69" name="Google Shape;469;p34"/>
          <p:cNvSpPr/>
          <p:nvPr/>
        </p:nvSpPr>
        <p:spPr>
          <a:xfrm>
            <a:off x="3001425" y="689050"/>
            <a:ext cx="6623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D4258"/>
                </a:solidFill>
                <a:latin typeface="Comic Sans MS"/>
                <a:ea typeface="Comic Sans MS"/>
                <a:cs typeface="Comic Sans MS"/>
                <a:sym typeface="Comic Sans MS"/>
              </a:rPr>
              <a:t>Dot Notation VS Bracket Notation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70" name="Google Shape;470;p34"/>
          <p:cNvGrpSpPr/>
          <p:nvPr/>
        </p:nvGrpSpPr>
        <p:grpSpPr>
          <a:xfrm>
            <a:off x="6577170" y="2611744"/>
            <a:ext cx="3874930" cy="2282900"/>
            <a:chOff x="8825070" y="909723"/>
            <a:chExt cx="2010607" cy="1046570"/>
          </a:xfrm>
        </p:grpSpPr>
        <p:pic>
          <p:nvPicPr>
            <p:cNvPr id="471" name="Google Shape;471;p34"/>
            <p:cNvPicPr preferRelativeResize="0"/>
            <p:nvPr/>
          </p:nvPicPr>
          <p:blipFill rotWithShape="1">
            <a:blip r:embed="rId4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4"/>
            <p:cNvPicPr preferRelativeResize="0"/>
            <p:nvPr/>
          </p:nvPicPr>
          <p:blipFill rotWithShape="1">
            <a:blip r:embed="rId4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p34"/>
            <p:cNvPicPr preferRelativeResize="0"/>
            <p:nvPr/>
          </p:nvPicPr>
          <p:blipFill rotWithShape="1">
            <a:blip r:embed="rId5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34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javascript.plainenglish.io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4"/>
          <p:cNvSpPr txBox="1"/>
          <p:nvPr/>
        </p:nvSpPr>
        <p:spPr>
          <a:xfrm>
            <a:off x="9102725" y="6304002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stackoverflow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34"/>
          <p:cNvSpPr/>
          <p:nvPr/>
        </p:nvSpPr>
        <p:spPr>
          <a:xfrm>
            <a:off x="1386425" y="4003353"/>
            <a:ext cx="4546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Medium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You can use variables with bracket notation, but not with dot notation. This is especially useful for situations when you want to access a property but don’t know the name of the property ahead of time.</a:t>
            </a:r>
            <a:endParaRPr b="0" i="0" sz="1400" u="none" cap="none" strike="noStrike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1384250" y="2626055"/>
            <a:ext cx="4546500" cy="16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Medium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Nunito Medium"/>
                <a:ea typeface="Nunito Medium"/>
                <a:cs typeface="Nunito Medium"/>
                <a:sym typeface="Nunito Medium"/>
              </a:rPr>
              <a:t>Square bracket notation allows access to properties containing special characters and selection of properties using variables.</a:t>
            </a:r>
            <a:endParaRPr b="0" i="0" sz="1400" u="none" cap="none" strike="noStrike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35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Google Shape;483;p35"/>
          <p:cNvGrpSpPr/>
          <p:nvPr/>
        </p:nvGrpSpPr>
        <p:grpSpPr>
          <a:xfrm>
            <a:off x="2781300" y="1257300"/>
            <a:ext cx="6324600" cy="4559300"/>
            <a:chOff x="3746500" y="1930400"/>
            <a:chExt cx="4483100" cy="3187700"/>
          </a:xfrm>
        </p:grpSpPr>
        <p:pic>
          <p:nvPicPr>
            <p:cNvPr id="484" name="Google Shape;484;p35"/>
            <p:cNvPicPr preferRelativeResize="0"/>
            <p:nvPr/>
          </p:nvPicPr>
          <p:blipFill rotWithShape="1">
            <a:blip r:embed="rId4">
              <a:alphaModFix/>
            </a:blip>
            <a:srcRect b="11696" l="50000" r="5429" t="27746"/>
            <a:stretch/>
          </p:blipFill>
          <p:spPr>
            <a:xfrm>
              <a:off x="3746500" y="1930400"/>
              <a:ext cx="4483100" cy="318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35"/>
            <p:cNvSpPr/>
            <p:nvPr/>
          </p:nvSpPr>
          <p:spPr>
            <a:xfrm>
              <a:off x="6858000" y="1930400"/>
              <a:ext cx="1295400" cy="927100"/>
            </a:xfrm>
            <a:prstGeom prst="rect">
              <a:avLst/>
            </a:prstGeom>
            <a:solidFill>
              <a:srgbClr val="15171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" name="Google Shape;486;p35"/>
          <p:cNvGrpSpPr/>
          <p:nvPr/>
        </p:nvGrpSpPr>
        <p:grpSpPr>
          <a:xfrm>
            <a:off x="10310970" y="190725"/>
            <a:ext cx="1563530" cy="837112"/>
            <a:chOff x="8825070" y="909723"/>
            <a:chExt cx="2010607" cy="1046570"/>
          </a:xfrm>
        </p:grpSpPr>
        <p:pic>
          <p:nvPicPr>
            <p:cNvPr id="487" name="Google Shape;487;p35"/>
            <p:cNvPicPr preferRelativeResize="0"/>
            <p:nvPr/>
          </p:nvPicPr>
          <p:blipFill rotWithShape="1">
            <a:blip r:embed="rId5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35"/>
            <p:cNvPicPr preferRelativeResize="0"/>
            <p:nvPr/>
          </p:nvPicPr>
          <p:blipFill rotWithShape="1">
            <a:blip r:embed="rId5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35"/>
            <p:cNvPicPr preferRelativeResize="0"/>
            <p:nvPr/>
          </p:nvPicPr>
          <p:blipFill rotWithShape="1">
            <a:blip r:embed="rId6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36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0225" y="2282300"/>
            <a:ext cx="6507250" cy="34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36"/>
          <p:cNvSpPr/>
          <p:nvPr/>
        </p:nvSpPr>
        <p:spPr>
          <a:xfrm>
            <a:off x="1701750" y="1134050"/>
            <a:ext cx="894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D04258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Common mistake you can make while accessing object property:</a:t>
            </a:r>
            <a:endParaRPr b="1" i="0" sz="2800" u="none" cap="none" strike="noStrike">
              <a:solidFill>
                <a:srgbClr val="D0425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497" name="Google Shape;497;p36"/>
          <p:cNvGrpSpPr/>
          <p:nvPr/>
        </p:nvGrpSpPr>
        <p:grpSpPr>
          <a:xfrm>
            <a:off x="10310970" y="190725"/>
            <a:ext cx="1563530" cy="837112"/>
            <a:chOff x="8825070" y="909723"/>
            <a:chExt cx="2010607" cy="1046570"/>
          </a:xfrm>
        </p:grpSpPr>
        <p:pic>
          <p:nvPicPr>
            <p:cNvPr id="498" name="Google Shape;498;p36"/>
            <p:cNvPicPr preferRelativeResize="0"/>
            <p:nvPr/>
          </p:nvPicPr>
          <p:blipFill rotWithShape="1">
            <a:blip r:embed="rId5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9" name="Google Shape;499;p36"/>
            <p:cNvPicPr preferRelativeResize="0"/>
            <p:nvPr/>
          </p:nvPicPr>
          <p:blipFill rotWithShape="1">
            <a:blip r:embed="rId5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6"/>
            <p:cNvPicPr preferRelativeResize="0"/>
            <p:nvPr/>
          </p:nvPicPr>
          <p:blipFill rotWithShape="1">
            <a:blip r:embed="rId6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7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37"/>
          <p:cNvSpPr/>
          <p:nvPr/>
        </p:nvSpPr>
        <p:spPr>
          <a:xfrm>
            <a:off x="1777375" y="550175"/>
            <a:ext cx="8533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D4258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have to use square bracket notation when-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7" name="Google Shape;50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2605" y="1437053"/>
            <a:ext cx="3810001" cy="1953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6037" y="1522289"/>
            <a:ext cx="3365679" cy="179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34705" y="3754561"/>
            <a:ext cx="7292755" cy="24049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37"/>
          <p:cNvGrpSpPr/>
          <p:nvPr/>
        </p:nvGrpSpPr>
        <p:grpSpPr>
          <a:xfrm>
            <a:off x="10310970" y="190725"/>
            <a:ext cx="1563530" cy="837112"/>
            <a:chOff x="8825070" y="909723"/>
            <a:chExt cx="2010607" cy="1046570"/>
          </a:xfrm>
        </p:grpSpPr>
        <p:pic>
          <p:nvPicPr>
            <p:cNvPr id="511" name="Google Shape;511;p37"/>
            <p:cNvPicPr preferRelativeResize="0"/>
            <p:nvPr/>
          </p:nvPicPr>
          <p:blipFill rotWithShape="1">
            <a:blip r:embed="rId7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37"/>
            <p:cNvPicPr preferRelativeResize="0"/>
            <p:nvPr/>
          </p:nvPicPr>
          <p:blipFill rotWithShape="1">
            <a:blip r:embed="rId7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3" name="Google Shape;513;p37"/>
            <p:cNvPicPr preferRelativeResize="0"/>
            <p:nvPr/>
          </p:nvPicPr>
          <p:blipFill rotWithShape="1">
            <a:blip r:embed="rId8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38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64" y="1586598"/>
            <a:ext cx="7384236" cy="448400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8"/>
          <p:cNvSpPr/>
          <p:nvPr/>
        </p:nvSpPr>
        <p:spPr>
          <a:xfrm>
            <a:off x="3048152" y="949075"/>
            <a:ext cx="562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D4258"/>
                </a:solidFill>
                <a:latin typeface="Comic Sans MS"/>
                <a:ea typeface="Comic Sans MS"/>
                <a:cs typeface="Comic Sans MS"/>
                <a:sym typeface="Comic Sans MS"/>
              </a:rPr>
              <a:t>Cleaner code with dot notation</a:t>
            </a:r>
            <a:endParaRPr b="1" i="0" sz="2800" u="none" cap="none" strike="noStrike">
              <a:solidFill>
                <a:srgbClr val="CD425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521" name="Google Shape;521;p38"/>
          <p:cNvGrpSpPr/>
          <p:nvPr/>
        </p:nvGrpSpPr>
        <p:grpSpPr>
          <a:xfrm>
            <a:off x="10310970" y="190725"/>
            <a:ext cx="1563530" cy="837112"/>
            <a:chOff x="8825070" y="909723"/>
            <a:chExt cx="2010607" cy="1046570"/>
          </a:xfrm>
        </p:grpSpPr>
        <p:pic>
          <p:nvPicPr>
            <p:cNvPr id="522" name="Google Shape;522;p38"/>
            <p:cNvPicPr preferRelativeResize="0"/>
            <p:nvPr/>
          </p:nvPicPr>
          <p:blipFill rotWithShape="1">
            <a:blip r:embed="rId5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38"/>
            <p:cNvPicPr preferRelativeResize="0"/>
            <p:nvPr/>
          </p:nvPicPr>
          <p:blipFill rotWithShape="1">
            <a:blip r:embed="rId5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38"/>
            <p:cNvPicPr preferRelativeResize="0"/>
            <p:nvPr/>
          </p:nvPicPr>
          <p:blipFill rotWithShape="1">
            <a:blip r:embed="rId6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9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9"/>
          <p:cNvSpPr/>
          <p:nvPr/>
        </p:nvSpPr>
        <p:spPr>
          <a:xfrm>
            <a:off x="3847123" y="605975"/>
            <a:ext cx="497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F4258"/>
                </a:solidFill>
                <a:latin typeface="Comic Sans MS"/>
                <a:ea typeface="Comic Sans MS"/>
                <a:cs typeface="Comic Sans MS"/>
                <a:sym typeface="Comic Sans MS"/>
              </a:rPr>
              <a:t>Dot Notation’s Limitation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1" name="Google Shape;53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623" y="2195487"/>
            <a:ext cx="4819975" cy="24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9"/>
          <p:cNvSpPr/>
          <p:nvPr/>
        </p:nvSpPr>
        <p:spPr>
          <a:xfrm>
            <a:off x="1069975" y="1186375"/>
            <a:ext cx="537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Accessing their propriety using dot notation:</a:t>
            </a:r>
            <a:endParaRPr b="1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3" name="Google Shape;53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5899" y="1612871"/>
            <a:ext cx="4468484" cy="1943917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9"/>
          <p:cNvSpPr/>
          <p:nvPr/>
        </p:nvSpPr>
        <p:spPr>
          <a:xfrm>
            <a:off x="1069975" y="3772588"/>
            <a:ext cx="607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But none of this is a problem for the Bracket Notation: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35" name="Google Shape;535;p39"/>
          <p:cNvPicPr preferRelativeResize="0"/>
          <p:nvPr/>
        </p:nvPicPr>
        <p:blipFill rotWithShape="1">
          <a:blip r:embed="rId6">
            <a:alphaModFix/>
          </a:blip>
          <a:srcRect b="0" l="0" r="8824" t="0"/>
          <a:stretch/>
        </p:blipFill>
        <p:spPr>
          <a:xfrm>
            <a:off x="1125910" y="4357685"/>
            <a:ext cx="5427290" cy="20685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39"/>
          <p:cNvGrpSpPr/>
          <p:nvPr/>
        </p:nvGrpSpPr>
        <p:grpSpPr>
          <a:xfrm>
            <a:off x="10310970" y="190725"/>
            <a:ext cx="1563530" cy="837112"/>
            <a:chOff x="8825070" y="909723"/>
            <a:chExt cx="2010607" cy="1046570"/>
          </a:xfrm>
        </p:grpSpPr>
        <p:pic>
          <p:nvPicPr>
            <p:cNvPr id="537" name="Google Shape;537;p39"/>
            <p:cNvPicPr preferRelativeResize="0"/>
            <p:nvPr/>
          </p:nvPicPr>
          <p:blipFill rotWithShape="1">
            <a:blip r:embed="rId7">
              <a:alphaModFix/>
            </a:blip>
            <a:srcRect b="10150" l="38716" r="31838" t="9721"/>
            <a:stretch/>
          </p:blipFill>
          <p:spPr>
            <a:xfrm>
              <a:off x="9370455" y="909723"/>
              <a:ext cx="7493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p39"/>
            <p:cNvPicPr preferRelativeResize="0"/>
            <p:nvPr/>
          </p:nvPicPr>
          <p:blipFill rotWithShape="1">
            <a:blip r:embed="rId7">
              <a:alphaModFix/>
            </a:blip>
            <a:srcRect b="10150" l="66664" r="4887" t="9721"/>
            <a:stretch/>
          </p:blipFill>
          <p:spPr>
            <a:xfrm>
              <a:off x="8825070" y="961016"/>
              <a:ext cx="723900" cy="995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p39"/>
            <p:cNvPicPr preferRelativeResize="0"/>
            <p:nvPr/>
          </p:nvPicPr>
          <p:blipFill rotWithShape="1">
            <a:blip r:embed="rId8">
              <a:alphaModFix/>
            </a:blip>
            <a:srcRect b="10150" l="5777" r="63280" t="9721"/>
            <a:stretch/>
          </p:blipFill>
          <p:spPr>
            <a:xfrm>
              <a:off x="10080940" y="947723"/>
              <a:ext cx="754737" cy="9539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g146b8497266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"/>
            <a:ext cx="12192000" cy="685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"/>
          <p:cNvPicPr preferRelativeResize="0"/>
          <p:nvPr/>
        </p:nvPicPr>
        <p:blipFill rotWithShape="1">
          <a:blip r:embed="rId4">
            <a:alphaModFix/>
          </a:blip>
          <a:srcRect b="39788" l="0" r="78064" t="24708"/>
          <a:stretch/>
        </p:blipFill>
        <p:spPr>
          <a:xfrm>
            <a:off x="1092200" y="2313950"/>
            <a:ext cx="2173025" cy="202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4"/>
          <p:cNvGrpSpPr/>
          <p:nvPr/>
        </p:nvGrpSpPr>
        <p:grpSpPr>
          <a:xfrm>
            <a:off x="1130300" y="213176"/>
            <a:ext cx="9956800" cy="704851"/>
            <a:chOff x="1130300" y="213176"/>
            <a:chExt cx="9956800" cy="704851"/>
          </a:xfrm>
        </p:grpSpPr>
        <p:pic>
          <p:nvPicPr>
            <p:cNvPr id="187" name="Google Shape;187;p4"/>
            <p:cNvPicPr preferRelativeResize="0"/>
            <p:nvPr/>
          </p:nvPicPr>
          <p:blipFill rotWithShape="1">
            <a:blip r:embed="rId5">
              <a:alphaModFix/>
            </a:blip>
            <a:srcRect b="6631" l="50757" r="0" t="4858"/>
            <a:stretch/>
          </p:blipFill>
          <p:spPr>
            <a:xfrm>
              <a:off x="1130300" y="213176"/>
              <a:ext cx="9956800" cy="70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p4"/>
            <p:cNvSpPr txBox="1"/>
            <p:nvPr/>
          </p:nvSpPr>
          <p:spPr>
            <a:xfrm>
              <a:off x="1701800" y="279335"/>
              <a:ext cx="8712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B717D7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What is destructuring?</a:t>
              </a:r>
              <a:endParaRPr b="1" i="0" sz="3200" u="none" cap="none" strike="noStrike">
                <a:solidFill>
                  <a:srgbClr val="B717D7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pic>
        <p:nvPicPr>
          <p:cNvPr id="189" name="Google Shape;189;p4"/>
          <p:cNvPicPr preferRelativeResize="0"/>
          <p:nvPr/>
        </p:nvPicPr>
        <p:blipFill rotWithShape="1">
          <a:blip r:embed="rId4">
            <a:alphaModFix/>
          </a:blip>
          <a:srcRect b="36688" l="20729" r="47956" t="33090"/>
          <a:stretch/>
        </p:blipFill>
        <p:spPr>
          <a:xfrm>
            <a:off x="3399350" y="2464863"/>
            <a:ext cx="3102050" cy="172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"/>
          <p:cNvPicPr preferRelativeResize="0"/>
          <p:nvPr/>
        </p:nvPicPr>
        <p:blipFill rotWithShape="1">
          <a:blip r:embed="rId4">
            <a:alphaModFix/>
          </a:blip>
          <a:srcRect b="73694" l="51862" r="5903" t="8664"/>
          <a:stretch/>
        </p:blipFill>
        <p:spPr>
          <a:xfrm>
            <a:off x="6903825" y="1456725"/>
            <a:ext cx="4183850" cy="100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"/>
          <p:cNvPicPr preferRelativeResize="0"/>
          <p:nvPr/>
        </p:nvPicPr>
        <p:blipFill rotWithShape="1">
          <a:blip r:embed="rId4">
            <a:alphaModFix/>
          </a:blip>
          <a:srcRect b="16444" l="51862" r="5903" t="57966"/>
          <a:stretch/>
        </p:blipFill>
        <p:spPr>
          <a:xfrm>
            <a:off x="7005925" y="4711750"/>
            <a:ext cx="4183850" cy="14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"/>
          <p:cNvPicPr preferRelativeResize="0"/>
          <p:nvPr/>
        </p:nvPicPr>
        <p:blipFill rotWithShape="1">
          <a:blip r:embed="rId4">
            <a:alphaModFix/>
          </a:blip>
          <a:srcRect b="41748" l="51862" r="5903" t="26857"/>
          <a:stretch/>
        </p:blipFill>
        <p:spPr>
          <a:xfrm>
            <a:off x="7005925" y="2691238"/>
            <a:ext cx="4183850" cy="179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300" y="1756287"/>
            <a:ext cx="9956799" cy="38941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5"/>
          <p:cNvGrpSpPr/>
          <p:nvPr/>
        </p:nvGrpSpPr>
        <p:grpSpPr>
          <a:xfrm>
            <a:off x="1130300" y="213176"/>
            <a:ext cx="9956800" cy="704851"/>
            <a:chOff x="1130300" y="213176"/>
            <a:chExt cx="9956800" cy="704851"/>
          </a:xfrm>
        </p:grpSpPr>
        <p:pic>
          <p:nvPicPr>
            <p:cNvPr id="200" name="Google Shape;200;p5"/>
            <p:cNvPicPr preferRelativeResize="0"/>
            <p:nvPr/>
          </p:nvPicPr>
          <p:blipFill rotWithShape="1">
            <a:blip r:embed="rId4">
              <a:alphaModFix/>
            </a:blip>
            <a:srcRect b="6631" l="50757" r="0" t="4858"/>
            <a:stretch/>
          </p:blipFill>
          <p:spPr>
            <a:xfrm>
              <a:off x="1130300" y="213176"/>
              <a:ext cx="9956800" cy="704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5"/>
            <p:cNvSpPr txBox="1"/>
            <p:nvPr/>
          </p:nvSpPr>
          <p:spPr>
            <a:xfrm>
              <a:off x="1701800" y="279335"/>
              <a:ext cx="87123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b="1" i="0" lang="en-US" sz="3200" u="none" cap="none" strike="noStrike">
                  <a:solidFill>
                    <a:srgbClr val="B717D7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Necessity of destructuring</a:t>
              </a:r>
              <a:endParaRPr b="1" i="0" sz="3200" u="none" cap="none" strike="noStrike">
                <a:solidFill>
                  <a:srgbClr val="B717D7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202" name="Google Shape;202;p5"/>
          <p:cNvSpPr txBox="1"/>
          <p:nvPr/>
        </p:nvSpPr>
        <p:spPr>
          <a:xfrm>
            <a:off x="6451600" y="1994862"/>
            <a:ext cx="4368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7D7"/>
              </a:buClr>
              <a:buSzPts val="1800"/>
              <a:buFont typeface="Nunito"/>
              <a:buChar char="•"/>
            </a:pPr>
            <a:r>
              <a:rPr b="1" i="0" lang="en-US" sz="1800" u="none" cap="none" strike="noStrike">
                <a:solidFill>
                  <a:srgbClr val="B717D7"/>
                </a:solidFill>
                <a:latin typeface="Nunito"/>
                <a:ea typeface="Nunito"/>
                <a:cs typeface="Nunito"/>
                <a:sym typeface="Nunito"/>
              </a:rPr>
              <a:t>A technique for unpacking objects, arrays, and assigning them to variables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717D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7D7"/>
              </a:buClr>
              <a:buSzPts val="1800"/>
              <a:buFont typeface="Nunito"/>
              <a:buChar char="•"/>
            </a:pPr>
            <a:r>
              <a:rPr b="1" i="0" lang="en-US" sz="1800" u="none" cap="none" strike="noStrike">
                <a:solidFill>
                  <a:srgbClr val="B717D7"/>
                </a:solidFill>
                <a:latin typeface="Nunito"/>
                <a:ea typeface="Nunito"/>
                <a:cs typeface="Nunito"/>
                <a:sym typeface="Nunito"/>
              </a:rPr>
              <a:t>Helps to deal with functions that have a lot of parameters, default values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717D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7D7"/>
              </a:buClr>
              <a:buSzPts val="1800"/>
              <a:buFont typeface="Nunito"/>
              <a:buChar char="•"/>
            </a:pPr>
            <a:r>
              <a:rPr b="1" i="0" lang="en-US" sz="1800" u="none" cap="none" strike="noStrike">
                <a:solidFill>
                  <a:srgbClr val="B717D7"/>
                </a:solidFill>
                <a:latin typeface="Nunito"/>
                <a:ea typeface="Nunito"/>
                <a:cs typeface="Nunito"/>
                <a:sym typeface="Nunito"/>
              </a:rPr>
              <a:t>Is convenient to write, easy to maintain and friendly to read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1714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B717D7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17D7"/>
              </a:buClr>
              <a:buSzPts val="1800"/>
              <a:buFont typeface="Nunito"/>
              <a:buChar char="•"/>
            </a:pPr>
            <a:r>
              <a:rPr b="1" i="0" lang="en-US" sz="1800" u="none" cap="none" strike="noStrike">
                <a:solidFill>
                  <a:srgbClr val="B717D7"/>
                </a:solidFill>
                <a:latin typeface="Nunito"/>
                <a:ea typeface="Nunito"/>
                <a:cs typeface="Nunito"/>
                <a:sym typeface="Nunito"/>
              </a:rPr>
              <a:t>Saves from writing repetitive code</a:t>
            </a:r>
            <a:endParaRPr b="1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9102725" y="6488668"/>
            <a:ext cx="3089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tmedium.com/swlh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6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881125" y="1990500"/>
            <a:ext cx="8630926" cy="28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8"/>
          <p:cNvPicPr preferRelativeResize="0"/>
          <p:nvPr/>
        </p:nvPicPr>
        <p:blipFill rotWithShape="1">
          <a:blip r:embed="rId4">
            <a:alphaModFix/>
          </a:blip>
          <a:srcRect b="3134" l="3329" r="3397" t="82963"/>
          <a:stretch/>
        </p:blipFill>
        <p:spPr>
          <a:xfrm>
            <a:off x="6316790" y="4703048"/>
            <a:ext cx="4362760" cy="16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/>
          <p:cNvPicPr preferRelativeResize="0"/>
          <p:nvPr/>
        </p:nvPicPr>
        <p:blipFill rotWithShape="1">
          <a:blip r:embed="rId4">
            <a:alphaModFix/>
          </a:blip>
          <a:srcRect b="72122" l="3232" r="3411" t="14175"/>
          <a:stretch/>
        </p:blipFill>
        <p:spPr>
          <a:xfrm>
            <a:off x="1552403" y="1066800"/>
            <a:ext cx="4453500" cy="1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/>
          <p:cNvPicPr preferRelativeResize="0"/>
          <p:nvPr/>
        </p:nvPicPr>
        <p:blipFill rotWithShape="1">
          <a:blip r:embed="rId4">
            <a:alphaModFix/>
          </a:blip>
          <a:srcRect b="57963" l="3026" r="3035" t="27963"/>
          <a:stretch/>
        </p:blipFill>
        <p:spPr>
          <a:xfrm>
            <a:off x="6316790" y="1066800"/>
            <a:ext cx="4362760" cy="163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/>
          <p:cNvPicPr preferRelativeResize="0"/>
          <p:nvPr/>
        </p:nvPicPr>
        <p:blipFill rotWithShape="1">
          <a:blip r:embed="rId4">
            <a:alphaModFix/>
          </a:blip>
          <a:srcRect b="44666" l="3518" r="3374" t="41852"/>
          <a:stretch/>
        </p:blipFill>
        <p:spPr>
          <a:xfrm>
            <a:off x="1552401" y="2853622"/>
            <a:ext cx="4453500" cy="1615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8"/>
          <p:cNvPicPr preferRelativeResize="0"/>
          <p:nvPr/>
        </p:nvPicPr>
        <p:blipFill rotWithShape="1">
          <a:blip r:embed="rId4">
            <a:alphaModFix/>
          </a:blip>
          <a:srcRect b="30896" l="2844" r="2710" t="55926"/>
          <a:stretch/>
        </p:blipFill>
        <p:spPr>
          <a:xfrm>
            <a:off x="6316790" y="2953023"/>
            <a:ext cx="4362760" cy="15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8"/>
          <p:cNvPicPr preferRelativeResize="0"/>
          <p:nvPr/>
        </p:nvPicPr>
        <p:blipFill rotWithShape="1">
          <a:blip r:embed="rId4">
            <a:alphaModFix/>
          </a:blip>
          <a:srcRect b="16853" l="3188" r="2865" t="69258"/>
          <a:stretch/>
        </p:blipFill>
        <p:spPr>
          <a:xfrm>
            <a:off x="1552400" y="4672692"/>
            <a:ext cx="4453500" cy="164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9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9"/>
          <p:cNvPicPr preferRelativeResize="0"/>
          <p:nvPr/>
        </p:nvPicPr>
        <p:blipFill rotWithShape="1">
          <a:blip r:embed="rId4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9385300" y="6488668"/>
            <a:ext cx="28067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ref: tapasadhikary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9"/>
          <p:cNvPicPr preferRelativeResize="0"/>
          <p:nvPr/>
        </p:nvPicPr>
        <p:blipFill rotWithShape="1">
          <a:blip r:embed="rId5">
            <a:alphaModFix/>
          </a:blip>
          <a:srcRect b="0" l="0" r="2486" t="0"/>
          <a:stretch/>
        </p:blipFill>
        <p:spPr>
          <a:xfrm>
            <a:off x="2281875" y="1330450"/>
            <a:ext cx="7242200" cy="41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13300" y="0"/>
            <a:ext cx="2178700" cy="215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10"/>
          <p:cNvPicPr preferRelativeResize="0"/>
          <p:nvPr/>
        </p:nvPicPr>
        <p:blipFill rotWithShape="1">
          <a:blip r:embed="rId3">
            <a:alphaModFix/>
          </a:blip>
          <a:srcRect b="11795" l="16396" r="16196" t="11795"/>
          <a:stretch/>
        </p:blipFill>
        <p:spPr>
          <a:xfrm>
            <a:off x="0" y="6330434"/>
            <a:ext cx="465418" cy="527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2188" y="1492587"/>
            <a:ext cx="9207624" cy="433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0"/>
          <p:cNvPicPr preferRelativeResize="0"/>
          <p:nvPr/>
        </p:nvPicPr>
        <p:blipFill rotWithShape="1">
          <a:blip r:embed="rId5">
            <a:alphaModFix/>
          </a:blip>
          <a:srcRect b="86667" l="0" r="0" t="0"/>
          <a:stretch/>
        </p:blipFill>
        <p:spPr>
          <a:xfrm>
            <a:off x="1552403" y="152401"/>
            <a:ext cx="27432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2022-08-02T20:01:16Z</dcterms:created>
  <dc:creator>Chayti</dc:creator>
</cp:coreProperties>
</file>